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7" r:id="rId2"/>
    <p:sldId id="258" r:id="rId3"/>
    <p:sldId id="259" r:id="rId4"/>
    <p:sldId id="260" r:id="rId5"/>
    <p:sldId id="261" r:id="rId6"/>
    <p:sldId id="262" r:id="rId7"/>
    <p:sldId id="263" r:id="rId8"/>
    <p:sldId id="264" r:id="rId9"/>
    <p:sldId id="265" r:id="rId10"/>
    <p:sldId id="271" r:id="rId11"/>
    <p:sldId id="270"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A4E36-5A20-4A9B-8D63-02E646A9EEFC}" type="doc">
      <dgm:prSet loTypeId="urn:microsoft.com/office/officeart/2005/8/layout/vList2" loCatId="Inbox" qsTypeId="urn:microsoft.com/office/officeart/2005/8/quickstyle/simple4" qsCatId="simple" csTypeId="urn:microsoft.com/office/officeart/2005/8/colors/accent1_2" csCatId="accent1" phldr="1"/>
      <dgm:spPr/>
      <dgm:t>
        <a:bodyPr/>
        <a:lstStyle/>
        <a:p>
          <a:endParaRPr lang="en-US"/>
        </a:p>
      </dgm:t>
    </dgm:pt>
    <dgm:pt modelId="{72C30615-D82A-411A-A883-A4F1FC4CF603}">
      <dgm:prSet/>
      <dgm:spPr/>
      <dgm:t>
        <a:bodyPr/>
        <a:lstStyle/>
        <a:p>
          <a:pPr algn="ctr"/>
          <a:r>
            <a:rPr lang="en-US" dirty="0"/>
            <a:t>The Vision </a:t>
          </a:r>
        </a:p>
        <a:p>
          <a:pPr algn="l"/>
          <a:r>
            <a:rPr lang="en-US" dirty="0"/>
            <a:t>The vision of Miramar’s Honors Academy is to produce students who can confidently enter into a college or career personally aware and professionally competitive. </a:t>
          </a:r>
        </a:p>
      </dgm:t>
    </dgm:pt>
    <dgm:pt modelId="{69166A7D-8AAC-4F22-AC77-DD38332269EF}" type="parTrans" cxnId="{CAC1D593-6B41-4632-8491-5BCD67F17651}">
      <dgm:prSet/>
      <dgm:spPr/>
      <dgm:t>
        <a:bodyPr/>
        <a:lstStyle/>
        <a:p>
          <a:endParaRPr lang="en-US"/>
        </a:p>
      </dgm:t>
    </dgm:pt>
    <dgm:pt modelId="{7266D747-8BE0-46D4-BABB-7271A7D08CDD}" type="sibTrans" cxnId="{CAC1D593-6B41-4632-8491-5BCD67F17651}">
      <dgm:prSet/>
      <dgm:spPr/>
      <dgm:t>
        <a:bodyPr/>
        <a:lstStyle/>
        <a:p>
          <a:endParaRPr lang="en-US"/>
        </a:p>
      </dgm:t>
    </dgm:pt>
    <dgm:pt modelId="{9FF139F4-5EF7-4A7D-B335-93F7FAB8D37A}">
      <dgm:prSet/>
      <dgm:spPr/>
      <dgm:t>
        <a:bodyPr/>
        <a:lstStyle/>
        <a:p>
          <a:pPr algn="ctr"/>
          <a:r>
            <a:rPr lang="en-US" dirty="0"/>
            <a:t>The Mission</a:t>
          </a:r>
        </a:p>
        <a:p>
          <a:pPr algn="l"/>
          <a:r>
            <a:rPr lang="en-US" dirty="0"/>
            <a:t>Our mission is to expose students to an array of career paths, to inspire them through life changing experiences, to mentor them into self-actualization, to foster their passion which will impact others, and to develop competitive career and collegiate professionals into fearless leaders.</a:t>
          </a:r>
        </a:p>
      </dgm:t>
    </dgm:pt>
    <dgm:pt modelId="{3B2F7D8D-3A76-45BC-A041-2C7798EED214}" type="parTrans" cxnId="{FA0E6169-BB5F-45B3-9561-5275332A723D}">
      <dgm:prSet/>
      <dgm:spPr/>
      <dgm:t>
        <a:bodyPr/>
        <a:lstStyle/>
        <a:p>
          <a:endParaRPr lang="en-US"/>
        </a:p>
      </dgm:t>
    </dgm:pt>
    <dgm:pt modelId="{612559D1-22F4-479A-B75F-7A5160F5FB91}" type="sibTrans" cxnId="{FA0E6169-BB5F-45B3-9561-5275332A723D}">
      <dgm:prSet/>
      <dgm:spPr/>
      <dgm:t>
        <a:bodyPr/>
        <a:lstStyle/>
        <a:p>
          <a:endParaRPr lang="en-US"/>
        </a:p>
      </dgm:t>
    </dgm:pt>
    <dgm:pt modelId="{1FF48715-B455-496A-8C8A-B70C09A6E3DD}" type="pres">
      <dgm:prSet presAssocID="{0EDA4E36-5A20-4A9B-8D63-02E646A9EEFC}" presName="linear" presStyleCnt="0">
        <dgm:presLayoutVars>
          <dgm:animLvl val="lvl"/>
          <dgm:resizeHandles val="exact"/>
        </dgm:presLayoutVars>
      </dgm:prSet>
      <dgm:spPr/>
    </dgm:pt>
    <dgm:pt modelId="{1253689C-BD5A-4EB6-9452-1D92D85E34DF}" type="pres">
      <dgm:prSet presAssocID="{72C30615-D82A-411A-A883-A4F1FC4CF603}" presName="parentText" presStyleLbl="node1" presStyleIdx="0" presStyleCnt="2" custScaleY="75388" custLinFactY="-1849" custLinFactNeighborX="-150" custLinFactNeighborY="-100000">
        <dgm:presLayoutVars>
          <dgm:chMax val="0"/>
          <dgm:bulletEnabled val="1"/>
        </dgm:presLayoutVars>
      </dgm:prSet>
      <dgm:spPr/>
    </dgm:pt>
    <dgm:pt modelId="{5CE97F72-A7F4-4DE5-A20B-60580B3629D7}" type="pres">
      <dgm:prSet presAssocID="{7266D747-8BE0-46D4-BABB-7271A7D08CDD}" presName="spacer" presStyleCnt="0"/>
      <dgm:spPr/>
    </dgm:pt>
    <dgm:pt modelId="{25DEE8BD-79DE-4FD4-AD74-8D0E2B477A06}" type="pres">
      <dgm:prSet presAssocID="{9FF139F4-5EF7-4A7D-B335-93F7FAB8D37A}" presName="parentText" presStyleLbl="node1" presStyleIdx="1" presStyleCnt="2">
        <dgm:presLayoutVars>
          <dgm:chMax val="0"/>
          <dgm:bulletEnabled val="1"/>
        </dgm:presLayoutVars>
      </dgm:prSet>
      <dgm:spPr/>
    </dgm:pt>
  </dgm:ptLst>
  <dgm:cxnLst>
    <dgm:cxn modelId="{69714461-D61E-43E6-96C0-C0760DC21CE0}" type="presOf" srcId="{0EDA4E36-5A20-4A9B-8D63-02E646A9EEFC}" destId="{1FF48715-B455-496A-8C8A-B70C09A6E3DD}" srcOrd="0" destOrd="0" presId="urn:microsoft.com/office/officeart/2005/8/layout/vList2"/>
    <dgm:cxn modelId="{FA0E6169-BB5F-45B3-9561-5275332A723D}" srcId="{0EDA4E36-5A20-4A9B-8D63-02E646A9EEFC}" destId="{9FF139F4-5EF7-4A7D-B335-93F7FAB8D37A}" srcOrd="1" destOrd="0" parTransId="{3B2F7D8D-3A76-45BC-A041-2C7798EED214}" sibTransId="{612559D1-22F4-479A-B75F-7A5160F5FB91}"/>
    <dgm:cxn modelId="{CAC1D593-6B41-4632-8491-5BCD67F17651}" srcId="{0EDA4E36-5A20-4A9B-8D63-02E646A9EEFC}" destId="{72C30615-D82A-411A-A883-A4F1FC4CF603}" srcOrd="0" destOrd="0" parTransId="{69166A7D-8AAC-4F22-AC77-DD38332269EF}" sibTransId="{7266D747-8BE0-46D4-BABB-7271A7D08CDD}"/>
    <dgm:cxn modelId="{1B096ACD-EF07-4CC5-9F2E-AC698D6C7283}" type="presOf" srcId="{9FF139F4-5EF7-4A7D-B335-93F7FAB8D37A}" destId="{25DEE8BD-79DE-4FD4-AD74-8D0E2B477A06}" srcOrd="0" destOrd="0" presId="urn:microsoft.com/office/officeart/2005/8/layout/vList2"/>
    <dgm:cxn modelId="{3E151EE0-A9CC-47A2-A3AF-4EE32229C32A}" type="presOf" srcId="{72C30615-D82A-411A-A883-A4F1FC4CF603}" destId="{1253689C-BD5A-4EB6-9452-1D92D85E34DF}" srcOrd="0" destOrd="0" presId="urn:microsoft.com/office/officeart/2005/8/layout/vList2"/>
    <dgm:cxn modelId="{DBD16407-B195-4857-A5A3-158B52EF6245}" type="presParOf" srcId="{1FF48715-B455-496A-8C8A-B70C09A6E3DD}" destId="{1253689C-BD5A-4EB6-9452-1D92D85E34DF}" srcOrd="0" destOrd="0" presId="urn:microsoft.com/office/officeart/2005/8/layout/vList2"/>
    <dgm:cxn modelId="{96381F7E-0DBC-4BD2-B5E2-C84AB80CDBCB}" type="presParOf" srcId="{1FF48715-B455-496A-8C8A-B70C09A6E3DD}" destId="{5CE97F72-A7F4-4DE5-A20B-60580B3629D7}" srcOrd="1" destOrd="0" presId="urn:microsoft.com/office/officeart/2005/8/layout/vList2"/>
    <dgm:cxn modelId="{B7B04AFC-1370-49E9-A147-22A9429DBEF9}" type="presParOf" srcId="{1FF48715-B455-496A-8C8A-B70C09A6E3DD}" destId="{25DEE8BD-79DE-4FD4-AD74-8D0E2B477A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3689C-BD5A-4EB6-9452-1D92D85E34DF}">
      <dsp:nvSpPr>
        <dsp:cNvPr id="0" name=""/>
        <dsp:cNvSpPr/>
      </dsp:nvSpPr>
      <dsp:spPr>
        <a:xfrm>
          <a:off x="0" y="203624"/>
          <a:ext cx="5913437" cy="1711487"/>
        </a:xfrm>
        <a:prstGeom prst="round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Vision </a:t>
          </a:r>
        </a:p>
        <a:p>
          <a:pPr marL="0" lvl="0" indent="0" algn="l" defTabSz="844550">
            <a:lnSpc>
              <a:spcPct val="90000"/>
            </a:lnSpc>
            <a:spcBef>
              <a:spcPct val="0"/>
            </a:spcBef>
            <a:spcAft>
              <a:spcPct val="35000"/>
            </a:spcAft>
            <a:buNone/>
          </a:pPr>
          <a:r>
            <a:rPr lang="en-US" sz="1900" kern="1200" dirty="0"/>
            <a:t>The vision of Miramar’s Honors Academy is to produce students who can confidently enter into a college or career personally aware and professionally competitive. </a:t>
          </a:r>
        </a:p>
      </dsp:txBody>
      <dsp:txXfrm>
        <a:off x="83548" y="287172"/>
        <a:ext cx="5746341" cy="1544391"/>
      </dsp:txXfrm>
    </dsp:sp>
    <dsp:sp modelId="{25DEE8BD-79DE-4FD4-AD74-8D0E2B477A06}">
      <dsp:nvSpPr>
        <dsp:cNvPr id="0" name=""/>
        <dsp:cNvSpPr/>
      </dsp:nvSpPr>
      <dsp:spPr>
        <a:xfrm>
          <a:off x="0" y="2066528"/>
          <a:ext cx="5913437" cy="2270238"/>
        </a:xfrm>
        <a:prstGeom prst="round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Mission</a:t>
          </a:r>
        </a:p>
        <a:p>
          <a:pPr marL="0" lvl="0" indent="0" algn="l" defTabSz="844550">
            <a:lnSpc>
              <a:spcPct val="90000"/>
            </a:lnSpc>
            <a:spcBef>
              <a:spcPct val="0"/>
            </a:spcBef>
            <a:spcAft>
              <a:spcPct val="35000"/>
            </a:spcAft>
            <a:buNone/>
          </a:pPr>
          <a:r>
            <a:rPr lang="en-US" sz="1900" kern="1200" dirty="0"/>
            <a:t>Our mission is to expose students to an array of career paths, to inspire them through life changing experiences, to mentor them into self-actualization, to foster their passion which will impact others, and to develop competitive career and collegiate professionals into fearless leaders.</a:t>
          </a:r>
        </a:p>
      </dsp:txBody>
      <dsp:txXfrm>
        <a:off x="110824" y="2177352"/>
        <a:ext cx="5691789" cy="20485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1A19A4-213D-4AF5-A0F5-07586F5D2645}"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08140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96365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63923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822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331829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41A19A4-213D-4AF5-A0F5-07586F5D2645}"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098104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41A19A4-213D-4AF5-A0F5-07586F5D2645}"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1596821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19A4-213D-4AF5-A0F5-07586F5D2645}"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14542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19A4-213D-4AF5-A0F5-07586F5D2645}"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30417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19A4-213D-4AF5-A0F5-07586F5D2645}"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25210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1A19A4-213D-4AF5-A0F5-07586F5D2645}"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324784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305498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1A19A4-213D-4AF5-A0F5-07586F5D2645}"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110019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1A19A4-213D-4AF5-A0F5-07586F5D2645}"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234343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A19A4-213D-4AF5-A0F5-07586F5D2645}"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3864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17992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1A19A4-213D-4AF5-A0F5-07586F5D2645}"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92DA-D66F-4758-8712-F95B4D049382}" type="slidenum">
              <a:rPr lang="en-US" smtClean="0"/>
              <a:t>‹#›</a:t>
            </a:fld>
            <a:endParaRPr lang="en-US"/>
          </a:p>
        </p:txBody>
      </p:sp>
    </p:spTree>
    <p:extLst>
      <p:ext uri="{BB962C8B-B14F-4D97-AF65-F5344CB8AC3E}">
        <p14:creationId xmlns:p14="http://schemas.microsoft.com/office/powerpoint/2010/main" val="54522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1A19A4-213D-4AF5-A0F5-07586F5D2645}" type="datetimeFigureOut">
              <a:rPr lang="en-US" smtClean="0"/>
              <a:t>10/10/2017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F3D92DA-D66F-4758-8712-F95B4D049382}" type="slidenum">
              <a:rPr lang="en-US" smtClean="0"/>
              <a:t>‹#›</a:t>
            </a:fld>
            <a:endParaRPr lang="en-US"/>
          </a:p>
        </p:txBody>
      </p:sp>
    </p:spTree>
    <p:extLst>
      <p:ext uri="{BB962C8B-B14F-4D97-AF65-F5344CB8AC3E}">
        <p14:creationId xmlns:p14="http://schemas.microsoft.com/office/powerpoint/2010/main" val="705895738"/>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jonell.studstill@browardschool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B8FBEE00-39E1-4162-9022-23FB1ADC84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miramar high school">
            <a:extLst>
              <a:ext uri="{FF2B5EF4-FFF2-40B4-BE49-F238E27FC236}">
                <a16:creationId xmlns:a16="http://schemas.microsoft.com/office/drawing/2014/main" id="{AE334CBE-6F7B-4098-8B9A-CD54A377CE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 r="4635" b="3"/>
          <a:stretch/>
        </p:blipFill>
        <p:spPr bwMode="auto">
          <a:xfrm>
            <a:off x="1141857" y="1114868"/>
            <a:ext cx="2964561" cy="4628265"/>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36">
            <a:extLst>
              <a:ext uri="{FF2B5EF4-FFF2-40B4-BE49-F238E27FC236}">
                <a16:creationId xmlns:a16="http://schemas.microsoft.com/office/drawing/2014/main" id="{CF990F66-9163-4164-83DA-2B440DE80E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27471" y="628651"/>
            <a:ext cx="6588253" cy="3495674"/>
          </a:xfrm>
        </p:spPr>
        <p:txBody>
          <a:bodyPr>
            <a:normAutofit/>
          </a:bodyPr>
          <a:lstStyle/>
          <a:p>
            <a:r>
              <a:rPr lang="en-US" dirty="0"/>
              <a:t>Miramar High School’s </a:t>
            </a:r>
            <a:br>
              <a:rPr lang="en-US" dirty="0"/>
            </a:br>
            <a:r>
              <a:rPr lang="en-US" dirty="0"/>
              <a:t>Honors Academy</a:t>
            </a:r>
          </a:p>
        </p:txBody>
      </p:sp>
      <p:sp>
        <p:nvSpPr>
          <p:cNvPr id="5" name="Subtitle 4"/>
          <p:cNvSpPr>
            <a:spLocks noGrp="1"/>
          </p:cNvSpPr>
          <p:nvPr>
            <p:ph type="subTitle" idx="1"/>
          </p:nvPr>
        </p:nvSpPr>
        <p:spPr>
          <a:xfrm>
            <a:off x="4927471" y="4286250"/>
            <a:ext cx="6654928" cy="1809750"/>
          </a:xfrm>
        </p:spPr>
        <p:txBody>
          <a:bodyPr>
            <a:normAutofit/>
          </a:bodyPr>
          <a:lstStyle/>
          <a:p>
            <a:r>
              <a:rPr lang="en-US" dirty="0"/>
              <a:t>“Achieving Excellence Together”</a:t>
            </a:r>
          </a:p>
          <a:p>
            <a:r>
              <a:rPr lang="en-US" dirty="0"/>
              <a:t>Maria D. </a:t>
            </a:r>
            <a:r>
              <a:rPr lang="en-US" dirty="0" err="1"/>
              <a:t>Formoso</a:t>
            </a:r>
            <a:r>
              <a:rPr lang="en-US" dirty="0"/>
              <a:t>, Principal</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0FD7-E259-4E48-8EA8-40342AA74D01}"/>
              </a:ext>
            </a:extLst>
          </p:cNvPr>
          <p:cNvSpPr>
            <a:spLocks noGrp="1"/>
          </p:cNvSpPr>
          <p:nvPr>
            <p:ph type="title"/>
          </p:nvPr>
        </p:nvSpPr>
        <p:spPr/>
        <p:txBody>
          <a:bodyPr/>
          <a:lstStyle/>
          <a:p>
            <a:r>
              <a:rPr lang="en-US" dirty="0"/>
              <a:t>Honors Academy High School Track</a:t>
            </a:r>
          </a:p>
        </p:txBody>
      </p:sp>
      <p:sp>
        <p:nvSpPr>
          <p:cNvPr id="3" name="Text Placeholder 2">
            <a:extLst>
              <a:ext uri="{FF2B5EF4-FFF2-40B4-BE49-F238E27FC236}">
                <a16:creationId xmlns:a16="http://schemas.microsoft.com/office/drawing/2014/main" id="{ABDFDB48-326B-457F-9D5B-DD2828E631A2}"/>
              </a:ext>
            </a:extLst>
          </p:cNvPr>
          <p:cNvSpPr>
            <a:spLocks noGrp="1"/>
          </p:cNvSpPr>
          <p:nvPr>
            <p:ph type="body" idx="1"/>
          </p:nvPr>
        </p:nvSpPr>
        <p:spPr>
          <a:xfrm>
            <a:off x="913796" y="2088320"/>
            <a:ext cx="5107208" cy="533582"/>
          </a:xfrm>
        </p:spPr>
        <p:txBody>
          <a:bodyPr/>
          <a:lstStyle/>
          <a:p>
            <a:pPr algn="ctr"/>
            <a:r>
              <a:rPr lang="en-US" dirty="0"/>
              <a:t>9</a:t>
            </a:r>
            <a:r>
              <a:rPr lang="en-US" baseline="30000" dirty="0"/>
              <a:t>th</a:t>
            </a:r>
            <a:r>
              <a:rPr lang="en-US" dirty="0"/>
              <a:t> &amp; 10</a:t>
            </a:r>
            <a:r>
              <a:rPr lang="en-US" baseline="30000" dirty="0"/>
              <a:t>th</a:t>
            </a:r>
            <a:r>
              <a:rPr lang="en-US" dirty="0"/>
              <a:t> Grade</a:t>
            </a:r>
          </a:p>
        </p:txBody>
      </p:sp>
      <p:pic>
        <p:nvPicPr>
          <p:cNvPr id="8" name="Content Placeholder 7" descr="A screenshot of a cell phone&#10;&#10;Description generated with very high confidence">
            <a:extLst>
              <a:ext uri="{FF2B5EF4-FFF2-40B4-BE49-F238E27FC236}">
                <a16:creationId xmlns:a16="http://schemas.microsoft.com/office/drawing/2014/main" id="{DF0F5AAD-F8FB-4D3A-B1AF-0C9935EB4D5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8539" y="2621902"/>
            <a:ext cx="5582849" cy="3169298"/>
          </a:xfrm>
        </p:spPr>
      </p:pic>
      <p:sp>
        <p:nvSpPr>
          <p:cNvPr id="5" name="Text Placeholder 4">
            <a:extLst>
              <a:ext uri="{FF2B5EF4-FFF2-40B4-BE49-F238E27FC236}">
                <a16:creationId xmlns:a16="http://schemas.microsoft.com/office/drawing/2014/main" id="{51573CF0-9C5E-4130-8C40-6D4BD92F34AB}"/>
              </a:ext>
            </a:extLst>
          </p:cNvPr>
          <p:cNvSpPr>
            <a:spLocks noGrp="1"/>
          </p:cNvSpPr>
          <p:nvPr>
            <p:ph type="body" sz="quarter" idx="3"/>
          </p:nvPr>
        </p:nvSpPr>
        <p:spPr>
          <a:xfrm>
            <a:off x="6402003" y="2088320"/>
            <a:ext cx="4865554" cy="533582"/>
          </a:xfrm>
        </p:spPr>
        <p:txBody>
          <a:bodyPr/>
          <a:lstStyle/>
          <a:p>
            <a:pPr algn="ctr"/>
            <a:r>
              <a:rPr lang="en-US" dirty="0"/>
              <a:t>11</a:t>
            </a:r>
            <a:r>
              <a:rPr lang="en-US" baseline="30000" dirty="0"/>
              <a:t>th</a:t>
            </a:r>
            <a:r>
              <a:rPr lang="en-US" dirty="0"/>
              <a:t> &amp; 12</a:t>
            </a:r>
            <a:r>
              <a:rPr lang="en-US" baseline="30000" dirty="0"/>
              <a:t>th</a:t>
            </a:r>
            <a:r>
              <a:rPr lang="en-US" dirty="0"/>
              <a:t> Grade</a:t>
            </a:r>
          </a:p>
        </p:txBody>
      </p:sp>
      <p:pic>
        <p:nvPicPr>
          <p:cNvPr id="14" name="Content Placeholder 13" descr="A screenshot of a cell phone&#10;&#10;Description generated with very high confidence">
            <a:extLst>
              <a:ext uri="{FF2B5EF4-FFF2-40B4-BE49-F238E27FC236}">
                <a16:creationId xmlns:a16="http://schemas.microsoft.com/office/drawing/2014/main" id="{5CA42127-9E08-4799-8E67-11B8BFF95EF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199" y="2621902"/>
            <a:ext cx="5612363" cy="3169298"/>
          </a:xfrm>
        </p:spPr>
      </p:pic>
    </p:spTree>
    <p:extLst>
      <p:ext uri="{BB962C8B-B14F-4D97-AF65-F5344CB8AC3E}">
        <p14:creationId xmlns:p14="http://schemas.microsoft.com/office/powerpoint/2010/main" val="82932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054" y="2050742"/>
            <a:ext cx="5852709" cy="3980023"/>
          </a:xfrm>
          <a:prstGeom prst="rect">
            <a:avLst/>
          </a:prstGeom>
        </p:spPr>
      </p:pic>
      <p:sp>
        <p:nvSpPr>
          <p:cNvPr id="2" name="Title 1">
            <a:extLst>
              <a:ext uri="{FF2B5EF4-FFF2-40B4-BE49-F238E27FC236}">
                <a16:creationId xmlns:a16="http://schemas.microsoft.com/office/drawing/2014/main" id="{17D559B8-719C-4446-A0BC-9067A6ADA5DC}"/>
              </a:ext>
            </a:extLst>
          </p:cNvPr>
          <p:cNvSpPr>
            <a:spLocks noGrp="1"/>
          </p:cNvSpPr>
          <p:nvPr>
            <p:ph type="title"/>
          </p:nvPr>
        </p:nvSpPr>
        <p:spPr>
          <a:xfrm>
            <a:off x="1451580" y="804520"/>
            <a:ext cx="9885204" cy="1049235"/>
          </a:xfrm>
        </p:spPr>
        <p:txBody>
          <a:bodyPr vert="horz" lIns="91440" tIns="45720" rIns="91440" bIns="0" rtlCol="0">
            <a:normAutofit/>
          </a:bodyPr>
          <a:lstStyle/>
          <a:p>
            <a:r>
              <a:rPr lang="en-US" sz="3600" dirty="0"/>
              <a:t>The Benefits Of Completing Your Cape Program Track</a:t>
            </a:r>
          </a:p>
        </p:txBody>
      </p:sp>
      <p:pic>
        <p:nvPicPr>
          <p:cNvPr id="11" name="Content Placeholder 10" descr="A screenshot of a cell phone&#10;&#10;Description generated with high confidence">
            <a:extLst>
              <a:ext uri="{FF2B5EF4-FFF2-40B4-BE49-F238E27FC236}">
                <a16:creationId xmlns:a16="http://schemas.microsoft.com/office/drawing/2014/main" id="{E0996EE8-4801-4FAE-BC26-E1DAF23236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9507" y="2050742"/>
            <a:ext cx="3712229" cy="3980025"/>
          </a:xfrm>
        </p:spPr>
      </p:pic>
    </p:spTree>
    <p:extLst>
      <p:ext uri="{BB962C8B-B14F-4D97-AF65-F5344CB8AC3E}">
        <p14:creationId xmlns:p14="http://schemas.microsoft.com/office/powerpoint/2010/main" val="251337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09133E-CD86-4E94-8690-A82FC5D08A61}"/>
              </a:ext>
            </a:extLst>
          </p:cNvPr>
          <p:cNvSpPr/>
          <p:nvPr/>
        </p:nvSpPr>
        <p:spPr>
          <a:xfrm>
            <a:off x="1651247" y="1091953"/>
            <a:ext cx="9055223" cy="393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CONTACT ME</a:t>
            </a:r>
          </a:p>
          <a:p>
            <a:pPr algn="ctr"/>
            <a:r>
              <a:rPr lang="en-US" dirty="0"/>
              <a:t>Jonell T. Studstill</a:t>
            </a:r>
          </a:p>
          <a:p>
            <a:pPr algn="ctr"/>
            <a:r>
              <a:rPr lang="en-US" dirty="0"/>
              <a:t>Career Success Coach/Magnet Coordinator</a:t>
            </a:r>
          </a:p>
          <a:p>
            <a:pPr algn="ctr"/>
            <a:r>
              <a:rPr lang="en-US" dirty="0"/>
              <a:t>754-323-1372</a:t>
            </a:r>
          </a:p>
          <a:p>
            <a:pPr algn="ctr"/>
            <a:r>
              <a:rPr lang="en-US" dirty="0">
                <a:solidFill>
                  <a:schemeClr val="tx1"/>
                </a:solidFill>
                <a:hlinkClick r:id="rId2"/>
              </a:rPr>
              <a:t>jonell.studstill@browardschools.com</a:t>
            </a:r>
            <a:endParaRPr lang="en-US" dirty="0">
              <a:solidFill>
                <a:schemeClr val="tx1"/>
              </a:solidFill>
            </a:endParaRPr>
          </a:p>
          <a:p>
            <a:pPr algn="ctr"/>
            <a:r>
              <a:rPr lang="en-US" dirty="0"/>
              <a:t>www.browardschools1.com/miramarhigh</a:t>
            </a:r>
          </a:p>
          <a:p>
            <a:pPr algn="ctr"/>
            <a:endParaRPr lang="en-US" dirty="0"/>
          </a:p>
        </p:txBody>
      </p:sp>
      <p:sp>
        <p:nvSpPr>
          <p:cNvPr id="2" name="TextBox 1">
            <a:extLst>
              <a:ext uri="{FF2B5EF4-FFF2-40B4-BE49-F238E27FC236}">
                <a16:creationId xmlns:a16="http://schemas.microsoft.com/office/drawing/2014/main" id="{0CC6013D-219F-4862-A8FF-55AAAA17DE2E}"/>
              </a:ext>
            </a:extLst>
          </p:cNvPr>
          <p:cNvSpPr txBox="1"/>
          <p:nvPr/>
        </p:nvSpPr>
        <p:spPr>
          <a:xfrm>
            <a:off x="1384917" y="5406501"/>
            <a:ext cx="9472473" cy="646331"/>
          </a:xfrm>
          <a:prstGeom prst="rect">
            <a:avLst/>
          </a:prstGeom>
          <a:noFill/>
        </p:spPr>
        <p:txBody>
          <a:bodyPr wrap="square" rtlCol="0">
            <a:spAutoFit/>
          </a:bodyPr>
          <a:lstStyle/>
          <a:p>
            <a:pPr algn="ctr"/>
            <a:r>
              <a:rPr lang="en-US" dirty="0"/>
              <a:t>“Our greatest weakness lies in giving up. The most certain way to succeed is always to try one more time.”  -Thomas A. Edison</a:t>
            </a:r>
          </a:p>
        </p:txBody>
      </p:sp>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9961" y="1600199"/>
            <a:ext cx="3173482" cy="4297680"/>
          </a:xfrm>
        </p:spPr>
        <p:txBody>
          <a:bodyPr anchor="ctr">
            <a:normAutofit/>
          </a:bodyPr>
          <a:lstStyle/>
          <a:p>
            <a:r>
              <a:rPr lang="en-US" b="1" dirty="0">
                <a:solidFill>
                  <a:schemeClr val="tx1"/>
                </a:solidFill>
              </a:rPr>
              <a:t>What is the Honors Academy? </a:t>
            </a:r>
          </a:p>
        </p:txBody>
      </p:sp>
      <p:sp>
        <p:nvSpPr>
          <p:cNvPr id="14" name="Content Placeholder 13"/>
          <p:cNvSpPr>
            <a:spLocks noGrp="1"/>
          </p:cNvSpPr>
          <p:nvPr>
            <p:ph idx="1"/>
          </p:nvPr>
        </p:nvSpPr>
        <p:spPr>
          <a:xfrm>
            <a:off x="4885151" y="1600199"/>
            <a:ext cx="6169703" cy="4297680"/>
          </a:xfrm>
        </p:spPr>
        <p:txBody>
          <a:bodyPr anchor="ctr">
            <a:normAutofit/>
          </a:bodyPr>
          <a:lstStyle/>
          <a:p>
            <a:r>
              <a:rPr lang="en-US" dirty="0"/>
              <a:t>The Honors Academy is a program that merges students who decide to seriously pursue a career path within the Career And Professional Education (CAPE),  Aviation Magnet, and upper level core classes. These students will have a multi-facet experience at Miramar High School that will make them competitive both in college and the professional world. </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makes up the Honors Academy?</a:t>
            </a:r>
          </a:p>
        </p:txBody>
      </p:sp>
      <p:sp>
        <p:nvSpPr>
          <p:cNvPr id="5" name="Content Placeholder 4">
            <a:extLst>
              <a:ext uri="{FF2B5EF4-FFF2-40B4-BE49-F238E27FC236}">
                <a16:creationId xmlns:a16="http://schemas.microsoft.com/office/drawing/2014/main" id="{E0D9F960-F5FE-4DF9-B303-24026F8973C0}"/>
              </a:ext>
            </a:extLst>
          </p:cNvPr>
          <p:cNvSpPr>
            <a:spLocks noGrp="1"/>
          </p:cNvSpPr>
          <p:nvPr>
            <p:ph sz="half" idx="1"/>
          </p:nvPr>
        </p:nvSpPr>
        <p:spPr/>
        <p:txBody>
          <a:bodyPr/>
          <a:lstStyle/>
          <a:p>
            <a:r>
              <a:rPr lang="en-US" dirty="0"/>
              <a:t>AVIATION MAGNET </a:t>
            </a:r>
          </a:p>
        </p:txBody>
      </p:sp>
      <p:sp>
        <p:nvSpPr>
          <p:cNvPr id="6" name="Content Placeholder 5">
            <a:extLst>
              <a:ext uri="{FF2B5EF4-FFF2-40B4-BE49-F238E27FC236}">
                <a16:creationId xmlns:a16="http://schemas.microsoft.com/office/drawing/2014/main" id="{BCDBAEB2-545B-4D9A-B400-84E705603865}"/>
              </a:ext>
            </a:extLst>
          </p:cNvPr>
          <p:cNvSpPr>
            <a:spLocks noGrp="1"/>
          </p:cNvSpPr>
          <p:nvPr>
            <p:ph sz="half" idx="2"/>
          </p:nvPr>
        </p:nvSpPr>
        <p:spPr/>
        <p:txBody>
          <a:bodyPr/>
          <a:lstStyle/>
          <a:p>
            <a:r>
              <a:rPr lang="en-US" dirty="0"/>
              <a:t>CAREER AND PROFESSIONAL EDUCATION </a:t>
            </a:r>
          </a:p>
        </p:txBody>
      </p:sp>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5A1B-D8E1-43FF-95B1-89EA7D3F6F59}"/>
              </a:ext>
            </a:extLst>
          </p:cNvPr>
          <p:cNvSpPr>
            <a:spLocks noGrp="1"/>
          </p:cNvSpPr>
          <p:nvPr>
            <p:ph type="title"/>
          </p:nvPr>
        </p:nvSpPr>
        <p:spPr>
          <a:xfrm>
            <a:off x="1451579" y="2303047"/>
            <a:ext cx="3272093" cy="2674198"/>
          </a:xfrm>
        </p:spPr>
        <p:txBody>
          <a:bodyPr anchor="t">
            <a:normAutofit/>
          </a:bodyPr>
          <a:lstStyle/>
          <a:p>
            <a:r>
              <a:rPr lang="en-US" b="1" dirty="0">
                <a:solidFill>
                  <a:schemeClr val="tx1"/>
                </a:solidFill>
              </a:rPr>
              <a:t>Honors Academy Vision and Mission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80135726"/>
              </p:ext>
            </p:extLst>
          </p:nvPr>
        </p:nvGraphicFramePr>
        <p:xfrm>
          <a:off x="5479265" y="1078483"/>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6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2FF1-A689-40BF-A8C4-C8C3279DEBDE}"/>
              </a:ext>
            </a:extLst>
          </p:cNvPr>
          <p:cNvSpPr>
            <a:spLocks noGrp="1"/>
          </p:cNvSpPr>
          <p:nvPr>
            <p:ph type="title"/>
          </p:nvPr>
        </p:nvSpPr>
        <p:spPr/>
        <p:txBody>
          <a:bodyPr/>
          <a:lstStyle/>
          <a:p>
            <a:pPr algn="ctr"/>
            <a:r>
              <a:rPr lang="en-US" dirty="0"/>
              <a:t>Honors Academy Programs offered at Miramar</a:t>
            </a:r>
          </a:p>
        </p:txBody>
      </p:sp>
      <p:sp>
        <p:nvSpPr>
          <p:cNvPr id="3" name="Content Placeholder 2">
            <a:extLst>
              <a:ext uri="{FF2B5EF4-FFF2-40B4-BE49-F238E27FC236}">
                <a16:creationId xmlns:a16="http://schemas.microsoft.com/office/drawing/2014/main" id="{03211D71-77D3-4D6A-9744-0CACF54355AF}"/>
              </a:ext>
            </a:extLst>
          </p:cNvPr>
          <p:cNvSpPr>
            <a:spLocks noGrp="1"/>
          </p:cNvSpPr>
          <p:nvPr>
            <p:ph idx="1"/>
          </p:nvPr>
        </p:nvSpPr>
        <p:spPr/>
        <p:txBody>
          <a:bodyPr>
            <a:normAutofit fontScale="77500" lnSpcReduction="20000"/>
          </a:bodyPr>
          <a:lstStyle/>
          <a:p>
            <a:r>
              <a:rPr lang="en-US" dirty="0"/>
              <a:t>Aviation (Magnet) – Mr. Martin</a:t>
            </a:r>
          </a:p>
          <a:p>
            <a:r>
              <a:rPr lang="en-US" dirty="0"/>
              <a:t>Culinary – Ms. Reed</a:t>
            </a:r>
          </a:p>
          <a:p>
            <a:r>
              <a:rPr lang="en-US" dirty="0"/>
              <a:t>Criminal Justice – Mrs. Davis</a:t>
            </a:r>
          </a:p>
          <a:p>
            <a:r>
              <a:rPr lang="en-US" dirty="0"/>
              <a:t>Digital Information Technology – Mr. Rodriguez</a:t>
            </a:r>
          </a:p>
          <a:p>
            <a:r>
              <a:rPr lang="en-US" dirty="0"/>
              <a:t>Digital Media – Ms. </a:t>
            </a:r>
            <a:r>
              <a:rPr lang="en-US" dirty="0" err="1"/>
              <a:t>Puskarcik</a:t>
            </a:r>
            <a:endParaRPr lang="en-US" dirty="0"/>
          </a:p>
          <a:p>
            <a:r>
              <a:rPr lang="en-US" dirty="0"/>
              <a:t>Floral Design – Ms. </a:t>
            </a:r>
            <a:r>
              <a:rPr lang="en-US" dirty="0" err="1"/>
              <a:t>Washingston</a:t>
            </a:r>
            <a:endParaRPr lang="en-US" dirty="0"/>
          </a:p>
          <a:p>
            <a:r>
              <a:rPr lang="en-US" dirty="0"/>
              <a:t>Health Science – Ms. McGuire</a:t>
            </a:r>
          </a:p>
          <a:p>
            <a:r>
              <a:rPr lang="en-US" dirty="0"/>
              <a:t>Hospitality and Tourism  - Mr. Puig</a:t>
            </a:r>
          </a:p>
          <a:p>
            <a:r>
              <a:rPr lang="en-US" dirty="0"/>
              <a:t>Marketing Management– Ms. </a:t>
            </a:r>
            <a:r>
              <a:rPr lang="en-US" dirty="0" err="1"/>
              <a:t>Peeters</a:t>
            </a:r>
            <a:endParaRPr lang="en-US" dirty="0"/>
          </a:p>
          <a:p>
            <a:r>
              <a:rPr lang="en-US" dirty="0"/>
              <a:t>Sports, Recreation, and Entertainment Marketing – Ms. Woods</a:t>
            </a:r>
          </a:p>
          <a:p>
            <a:pPr marL="45720" indent="0">
              <a:buNone/>
            </a:pPr>
            <a:endParaRPr lang="en-US" dirty="0"/>
          </a:p>
        </p:txBody>
      </p:sp>
    </p:spTree>
    <p:extLst>
      <p:ext uri="{BB962C8B-B14F-4D97-AF65-F5344CB8AC3E}">
        <p14:creationId xmlns:p14="http://schemas.microsoft.com/office/powerpoint/2010/main" val="6225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0C9F-0110-4C90-BE3F-0D64E8B0A9AF}"/>
              </a:ext>
            </a:extLst>
          </p:cNvPr>
          <p:cNvSpPr>
            <a:spLocks noGrp="1"/>
          </p:cNvSpPr>
          <p:nvPr>
            <p:ph type="title"/>
          </p:nvPr>
        </p:nvSpPr>
        <p:spPr/>
        <p:txBody>
          <a:bodyPr/>
          <a:lstStyle/>
          <a:p>
            <a:r>
              <a:rPr lang="en-US" dirty="0"/>
              <a:t>Student Expectations </a:t>
            </a:r>
          </a:p>
        </p:txBody>
      </p:sp>
      <p:sp>
        <p:nvSpPr>
          <p:cNvPr id="3" name="Content Placeholder 2">
            <a:extLst>
              <a:ext uri="{FF2B5EF4-FFF2-40B4-BE49-F238E27FC236}">
                <a16:creationId xmlns:a16="http://schemas.microsoft.com/office/drawing/2014/main" id="{24B944A3-C078-4933-A9E4-3F0EC1902C9E}"/>
              </a:ext>
            </a:extLst>
          </p:cNvPr>
          <p:cNvSpPr>
            <a:spLocks noGrp="1"/>
          </p:cNvSpPr>
          <p:nvPr>
            <p:ph idx="1"/>
          </p:nvPr>
        </p:nvSpPr>
        <p:spPr/>
        <p:txBody>
          <a:bodyPr>
            <a:normAutofit/>
          </a:bodyPr>
          <a:lstStyle/>
          <a:p>
            <a:r>
              <a:rPr lang="en-US" dirty="0"/>
              <a:t>Students are expected to maintain a “B” average or higher in both core and CAPE classes to remain in the Honors Academy Program.</a:t>
            </a:r>
          </a:p>
          <a:p>
            <a:r>
              <a:rPr lang="en-US" dirty="0"/>
              <a:t>Students are expected to conduct themselves as a “student-professional” at all times.</a:t>
            </a:r>
          </a:p>
          <a:p>
            <a:r>
              <a:rPr lang="en-US" dirty="0"/>
              <a:t>Students are expected to complete all requirements to meet and pass 2 or more industry certifications.</a:t>
            </a:r>
          </a:p>
          <a:p>
            <a:r>
              <a:rPr lang="en-US" dirty="0"/>
              <a:t>Students are expected to maximize on every opportunity that will propel them into excellence.</a:t>
            </a:r>
          </a:p>
          <a:p>
            <a:pPr marL="0" indent="0">
              <a:buNone/>
            </a:pPr>
            <a:endParaRPr lang="en-US" dirty="0"/>
          </a:p>
          <a:p>
            <a:endParaRPr lang="en-US" dirty="0"/>
          </a:p>
        </p:txBody>
      </p:sp>
    </p:spTree>
    <p:extLst>
      <p:ext uri="{BB962C8B-B14F-4D97-AF65-F5344CB8AC3E}">
        <p14:creationId xmlns:p14="http://schemas.microsoft.com/office/powerpoint/2010/main" val="33815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D32C-66E6-49A8-8EE2-D44E11387CBC}"/>
              </a:ext>
            </a:extLst>
          </p:cNvPr>
          <p:cNvSpPr>
            <a:spLocks noGrp="1"/>
          </p:cNvSpPr>
          <p:nvPr>
            <p:ph type="title"/>
          </p:nvPr>
        </p:nvSpPr>
        <p:spPr/>
        <p:txBody>
          <a:bodyPr/>
          <a:lstStyle/>
          <a:p>
            <a:r>
              <a:rPr lang="en-US" dirty="0"/>
              <a:t>Teacher Expectations</a:t>
            </a:r>
          </a:p>
        </p:txBody>
      </p:sp>
      <p:sp>
        <p:nvSpPr>
          <p:cNvPr id="3" name="Content Placeholder 2">
            <a:extLst>
              <a:ext uri="{FF2B5EF4-FFF2-40B4-BE49-F238E27FC236}">
                <a16:creationId xmlns:a16="http://schemas.microsoft.com/office/drawing/2014/main" id="{90F3F01C-2D81-4267-9FFB-BB26749A2B2A}"/>
              </a:ext>
            </a:extLst>
          </p:cNvPr>
          <p:cNvSpPr>
            <a:spLocks noGrp="1"/>
          </p:cNvSpPr>
          <p:nvPr>
            <p:ph idx="1"/>
          </p:nvPr>
        </p:nvSpPr>
        <p:spPr/>
        <p:txBody>
          <a:bodyPr/>
          <a:lstStyle/>
          <a:p>
            <a:r>
              <a:rPr lang="en-US" dirty="0"/>
              <a:t>Teachers are expected to align instruction to standards. </a:t>
            </a:r>
          </a:p>
          <a:p>
            <a:r>
              <a:rPr lang="en-US" dirty="0"/>
              <a:t>Classrooms are expected to operate as closely as to the career paths the students are pursuing to keep a professional driven mindset.</a:t>
            </a:r>
          </a:p>
          <a:p>
            <a:r>
              <a:rPr lang="en-US" dirty="0"/>
              <a:t>Teachers are expected to provide resources to the students that will be beneficial to their college and career growth. </a:t>
            </a:r>
          </a:p>
          <a:p>
            <a:r>
              <a:rPr lang="en-US" dirty="0"/>
              <a:t>Students are expected to track student’s progress and completion of industry certification. </a:t>
            </a:r>
          </a:p>
        </p:txBody>
      </p:sp>
    </p:spTree>
    <p:extLst>
      <p:ext uri="{BB962C8B-B14F-4D97-AF65-F5344CB8AC3E}">
        <p14:creationId xmlns:p14="http://schemas.microsoft.com/office/powerpoint/2010/main" val="421110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EE1D-A5CE-4554-AAAF-87646BF98094}"/>
              </a:ext>
            </a:extLst>
          </p:cNvPr>
          <p:cNvSpPr>
            <a:spLocks noGrp="1"/>
          </p:cNvSpPr>
          <p:nvPr>
            <p:ph type="title"/>
          </p:nvPr>
        </p:nvSpPr>
        <p:spPr/>
        <p:txBody>
          <a:bodyPr/>
          <a:lstStyle/>
          <a:p>
            <a:pPr algn="ctr"/>
            <a:r>
              <a:rPr lang="en-US" dirty="0"/>
              <a:t>Career-Based Project by Grade Level</a:t>
            </a:r>
          </a:p>
        </p:txBody>
      </p:sp>
      <p:sp>
        <p:nvSpPr>
          <p:cNvPr id="3" name="Content Placeholder 2">
            <a:extLst>
              <a:ext uri="{FF2B5EF4-FFF2-40B4-BE49-F238E27FC236}">
                <a16:creationId xmlns:a16="http://schemas.microsoft.com/office/drawing/2014/main" id="{6AC31034-17CE-4AFB-AB6D-159314BA4D47}"/>
              </a:ext>
            </a:extLst>
          </p:cNvPr>
          <p:cNvSpPr>
            <a:spLocks noGrp="1"/>
          </p:cNvSpPr>
          <p:nvPr>
            <p:ph idx="1"/>
          </p:nvPr>
        </p:nvSpPr>
        <p:spPr/>
        <p:txBody>
          <a:bodyPr>
            <a:normAutofit/>
          </a:bodyPr>
          <a:lstStyle/>
          <a:p>
            <a:r>
              <a:rPr lang="en-US" dirty="0"/>
              <a:t>9</a:t>
            </a:r>
            <a:r>
              <a:rPr lang="en-US" baseline="30000" dirty="0"/>
              <a:t>th</a:t>
            </a:r>
            <a:r>
              <a:rPr lang="en-US" dirty="0"/>
              <a:t> – Exploration of career path within field. Research salary and demand for identified career by past, present. Research program college courses required to elevate in the career path as well as scholarship opportunities.</a:t>
            </a:r>
          </a:p>
          <a:p>
            <a:r>
              <a:rPr lang="en-US" dirty="0"/>
              <a:t>10</a:t>
            </a:r>
            <a:r>
              <a:rPr lang="en-US" baseline="30000" dirty="0"/>
              <a:t>th</a:t>
            </a:r>
            <a:r>
              <a:rPr lang="en-US" dirty="0"/>
              <a:t> – Identify a problem in the career and how the student’s contribution to the career can solve the problem.</a:t>
            </a:r>
          </a:p>
          <a:p>
            <a:r>
              <a:rPr lang="en-US" dirty="0"/>
              <a:t>11</a:t>
            </a:r>
            <a:r>
              <a:rPr lang="en-US" baseline="30000" dirty="0"/>
              <a:t>th</a:t>
            </a:r>
            <a:r>
              <a:rPr lang="en-US" dirty="0"/>
              <a:t> – Begin internship, resume writing, and interview skills.</a:t>
            </a:r>
          </a:p>
          <a:p>
            <a:r>
              <a:rPr lang="en-US" dirty="0"/>
              <a:t>12</a:t>
            </a:r>
            <a:r>
              <a:rPr lang="en-US" baseline="30000" dirty="0"/>
              <a:t>th</a:t>
            </a:r>
            <a:r>
              <a:rPr lang="en-US" dirty="0"/>
              <a:t> – Continue internship, exit interview, display of final product at the Career Fair. </a:t>
            </a:r>
          </a:p>
          <a:p>
            <a:pPr lvl="1"/>
            <a:r>
              <a:rPr lang="en-US" dirty="0"/>
              <a:t>Each grade level may be represented at the college in the Career Fair. </a:t>
            </a:r>
          </a:p>
        </p:txBody>
      </p:sp>
    </p:spTree>
    <p:extLst>
      <p:ext uri="{BB962C8B-B14F-4D97-AF65-F5344CB8AC3E}">
        <p14:creationId xmlns:p14="http://schemas.microsoft.com/office/powerpoint/2010/main" val="167980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C868-F59A-466E-9B4D-140E82CEDD30}"/>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695B76BD-C9B8-46F1-887A-FA8013F08454}"/>
              </a:ext>
            </a:extLst>
          </p:cNvPr>
          <p:cNvSpPr>
            <a:spLocks noGrp="1"/>
          </p:cNvSpPr>
          <p:nvPr>
            <p:ph idx="1"/>
          </p:nvPr>
        </p:nvSpPr>
        <p:spPr/>
        <p:txBody>
          <a:bodyPr>
            <a:normAutofit/>
          </a:bodyPr>
          <a:lstStyle/>
          <a:p>
            <a:r>
              <a:rPr lang="en-US" dirty="0"/>
              <a:t>To have all students who enter the Honors Academy in the 9</a:t>
            </a:r>
            <a:r>
              <a:rPr lang="en-US" baseline="30000" dirty="0"/>
              <a:t>th</a:t>
            </a:r>
            <a:r>
              <a:rPr lang="en-US" dirty="0"/>
              <a:t> grade complete a career path by the end of their senior year. </a:t>
            </a:r>
          </a:p>
          <a:p>
            <a:r>
              <a:rPr lang="en-US" dirty="0"/>
              <a:t>To have all students complete 2 or more industry certification.</a:t>
            </a:r>
          </a:p>
          <a:p>
            <a:r>
              <a:rPr lang="en-US" dirty="0"/>
              <a:t>To have all students complete an internship.</a:t>
            </a:r>
          </a:p>
          <a:p>
            <a:r>
              <a:rPr lang="en-US" dirty="0"/>
              <a:t>To have all students qualified for the Florida Goal Seal Scholarships. </a:t>
            </a:r>
          </a:p>
          <a:p>
            <a:r>
              <a:rPr lang="en-US" dirty="0"/>
              <a:t>To have all students complete at least one dual enrollment course.</a:t>
            </a:r>
          </a:p>
          <a:p>
            <a:r>
              <a:rPr lang="en-US" dirty="0"/>
              <a:t>To have all students complete a career-based project as a final product at the completion of the program. </a:t>
            </a:r>
          </a:p>
          <a:p>
            <a:endParaRPr lang="en-US" dirty="0"/>
          </a:p>
          <a:p>
            <a:endParaRPr lang="en-US" dirty="0"/>
          </a:p>
          <a:p>
            <a:endParaRPr lang="en-US" dirty="0"/>
          </a:p>
        </p:txBody>
      </p:sp>
    </p:spTree>
    <p:extLst>
      <p:ext uri="{BB962C8B-B14F-4D97-AF65-F5344CB8AC3E}">
        <p14:creationId xmlns:p14="http://schemas.microsoft.com/office/powerpoint/2010/main" val="170582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250</TotalTime>
  <Words>662</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Bookman Old Style</vt:lpstr>
      <vt:lpstr>Rockwell</vt:lpstr>
      <vt:lpstr>Damask</vt:lpstr>
      <vt:lpstr>Miramar High School’s  Honors Academy</vt:lpstr>
      <vt:lpstr>What is the Honors Academy? </vt:lpstr>
      <vt:lpstr>Who makes up the Honors Academy?</vt:lpstr>
      <vt:lpstr>Honors Academy Vision and Mission</vt:lpstr>
      <vt:lpstr>Honors Academy Programs offered at Miramar</vt:lpstr>
      <vt:lpstr>Student Expectations </vt:lpstr>
      <vt:lpstr>Teacher Expectations</vt:lpstr>
      <vt:lpstr>Career-Based Project by Grade Level</vt:lpstr>
      <vt:lpstr>Goals</vt:lpstr>
      <vt:lpstr>Honors Academy High School Track</vt:lpstr>
      <vt:lpstr>The Benefits Of Completing Your Cape Program Track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Jonell T. Studstill</dc:creator>
  <cp:lastModifiedBy>Jonell T. Studstill</cp:lastModifiedBy>
  <cp:revision>15</cp:revision>
  <dcterms:created xsi:type="dcterms:W3CDTF">2017-09-30T21:06:10Z</dcterms:created>
  <dcterms:modified xsi:type="dcterms:W3CDTF">2017-10-10T11:08:36Z</dcterms:modified>
</cp:coreProperties>
</file>